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1" r:id="rId4"/>
    <p:sldId id="260" r:id="rId5"/>
    <p:sldId id="262" r:id="rId6"/>
    <p:sldId id="270" r:id="rId7"/>
    <p:sldId id="271" r:id="rId8"/>
    <p:sldId id="269" r:id="rId9"/>
    <p:sldId id="272" r:id="rId10"/>
    <p:sldId id="263" r:id="rId11"/>
    <p:sldId id="264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2"/>
    <p:penClr>
      <a:srgbClr val="C10435"/>
    </p:penClr>
  </p:showPr>
  <p:clrMru>
    <a:srgbClr val="C10435"/>
    <a:srgbClr val="004C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68EA0-FDD0-4AE2-95DA-0A1D45F70669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B7483-84C5-4D5B-9B4D-395AE68C8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B7483-84C5-4D5B-9B4D-395AE68C87B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B7483-84C5-4D5B-9B4D-395AE68C87B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B7483-84C5-4D5B-9B4D-395AE68C87B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B7483-84C5-4D5B-9B4D-395AE68C87B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B7483-84C5-4D5B-9B4D-395AE68C87B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B7483-84C5-4D5B-9B4D-395AE68C87B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B7483-84C5-4D5B-9B4D-395AE68C87B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B7483-84C5-4D5B-9B4D-395AE68C87B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B7483-84C5-4D5B-9B4D-395AE68C87B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B7483-84C5-4D5B-9B4D-395AE68C87B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B7483-84C5-4D5B-9B4D-395AE68C87B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B7483-84C5-4D5B-9B4D-395AE68C87B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30375"/>
            <a:ext cx="8915400" cy="1470025"/>
          </a:xfrm>
        </p:spPr>
        <p:txBody>
          <a:bodyPr>
            <a:noAutofit/>
          </a:bodyPr>
          <a:lstStyle>
            <a:lvl1pPr algn="r">
              <a:defRPr sz="36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A112-DD16-449C-A4F3-EBF82AE11AB5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F258-9D0E-4ABF-8A05-89B30E29B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76600"/>
            <a:ext cx="6019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Arial Narrow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A112-DD16-449C-A4F3-EBF82AE11AB5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F258-9D0E-4ABF-8A05-89B30E29B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A112-DD16-449C-A4F3-EBF82AE11AB5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F258-9D0E-4ABF-8A05-89B30E29B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>
            <a:lvl1pPr>
              <a:buClr>
                <a:schemeClr val="accent3">
                  <a:lumMod val="75000"/>
                </a:schemeClr>
              </a:buClr>
              <a:buSzPct val="125000"/>
              <a:defRPr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3">
                  <a:lumMod val="75000"/>
                </a:schemeClr>
              </a:buClr>
              <a:buSzPct val="125000"/>
              <a:defRPr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3">
                  <a:lumMod val="75000"/>
                </a:schemeClr>
              </a:buClr>
              <a:buSzPct val="125000"/>
              <a:defRPr>
                <a:latin typeface="Arial" pitchFamily="34" charset="0"/>
                <a:cs typeface="Arial" pitchFamily="34" charset="0"/>
              </a:defRPr>
            </a:lvl3pPr>
            <a:lvl4pPr>
              <a:buClr>
                <a:schemeClr val="accent3">
                  <a:lumMod val="75000"/>
                </a:schemeClr>
              </a:buClr>
              <a:buSzPct val="125000"/>
              <a:defRPr>
                <a:latin typeface="Arial" pitchFamily="34" charset="0"/>
                <a:cs typeface="Arial" pitchFamily="34" charset="0"/>
              </a:defRPr>
            </a:lvl4pPr>
            <a:lvl5pPr>
              <a:buClr>
                <a:schemeClr val="accent3">
                  <a:lumMod val="75000"/>
                </a:schemeClr>
              </a:buClr>
              <a:buSzPct val="125000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A112-DD16-449C-A4F3-EBF82AE11AB5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F258-9D0E-4ABF-8A05-89B30E29B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A112-DD16-449C-A4F3-EBF82AE11AB5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F258-9D0E-4ABF-8A05-89B30E29B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A112-DD16-449C-A4F3-EBF82AE11AB5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F258-9D0E-4ABF-8A05-89B30E29B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>
            <a:lvl1pPr algn="l">
              <a:defRPr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A112-DD16-449C-A4F3-EBF82AE11AB5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F258-9D0E-4ABF-8A05-89B30E29B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A112-DD16-449C-A4F3-EBF82AE11AB5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F258-9D0E-4ABF-8A05-89B30E29B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A112-DD16-449C-A4F3-EBF82AE11AB5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F258-9D0E-4ABF-8A05-89B30E29B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A112-DD16-449C-A4F3-EBF82AE11AB5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F258-9D0E-4ABF-8A05-89B30E29B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BA112-DD16-449C-A4F3-EBF82AE11AB5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BF258-9D0E-4ABF-8A05-89B30E29B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sbm.temple.edu/press/logos/Centers/reg/CIBER_201_4c.jp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bm.temple.edu/press/logos/Centers/reg/CIBER_201_4c.jp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bm.temple.edu/press/logos/Centers/reg/CIBER_201_4c.jp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bm.temple.edu/press/logos/Centers/reg/CIBER_201_4c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bm.temple.edu/press/logos/Centers/reg/CIBER_201_4c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bm.temple.edu/press/logos/Centers/reg/CIBER_201_4c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bm.temple.edu/press/logos/Centers/reg/CIBER_201_4c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bm.temple.edu/press/logos/Centers/reg/CIBER_201_4c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bm.temple.edu/press/logos/Centers/reg/CIBER_201_4c.jp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bm.temple.edu/press/logos/Centers/reg/CIBER_201_4c.jp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bm.temple.edu/press/logos/Centers/reg/CIBER_201_4c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762000"/>
            <a:ext cx="6096000" cy="1470025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l"/>
            <a:r>
              <a:rPr lang="en-US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Defining Global Competence:</a:t>
            </a:r>
            <a:br>
              <a:rPr lang="en-US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Finding the right metrics</a:t>
            </a:r>
            <a:r>
              <a:rPr lang="en-US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n-US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en-US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2209800"/>
            <a:ext cx="640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Julie Fesenmaier | Kim Cahill | Arvind Phatak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Temple CIBER</a:t>
            </a:r>
          </a:p>
          <a:p>
            <a:endParaRPr lang="en-US" sz="24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20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Title VI 50</a:t>
            </a:r>
            <a:r>
              <a:rPr lang="en-US" sz="2400" baseline="30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Anniversary Conference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March 19, 2009 | Washington, D.C.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457200" y="0"/>
            <a:ext cx="3124200" cy="6858000"/>
          </a:xfrm>
          <a:prstGeom prst="rect">
            <a:avLst/>
          </a:prstGeom>
          <a:solidFill>
            <a:srgbClr val="C10435"/>
          </a:solidFill>
          <a:ln>
            <a:solidFill>
              <a:srgbClr val="C104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:\Documents and Settings\juliefes\Local Settings\Temporary Internet Files\Content.IE5\PCR64Z36\MCj0439613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1687" y="1981200"/>
            <a:ext cx="2630087" cy="2895600"/>
          </a:xfrm>
          <a:prstGeom prst="rect">
            <a:avLst/>
          </a:prstGeom>
          <a:noFill/>
        </p:spPr>
      </p:pic>
      <p:pic>
        <p:nvPicPr>
          <p:cNvPr id="7" name="Picture 8" descr="http://www.sbm.temple.edu/press/logos/Centers/small/CIBER_201_4c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43200" y="5638800"/>
            <a:ext cx="4444995" cy="1143000"/>
          </a:xfrm>
          <a:prstGeom prst="rect">
            <a:avLst/>
          </a:prstGeom>
          <a:solidFill>
            <a:srgbClr val="C00000">
              <a:alpha val="4000"/>
            </a:srgbClr>
          </a:solidFill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4419600"/>
          </a:xfrm>
          <a:prstGeom prst="rect">
            <a:avLst/>
          </a:prstGeom>
          <a:solidFill>
            <a:srgbClr val="C10435"/>
          </a:solidFill>
          <a:ln>
            <a:solidFill>
              <a:srgbClr val="C104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76200" y="2286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The Global Competence Surveys</a:t>
            </a:r>
          </a:p>
        </p:txBody>
      </p:sp>
      <p:pic>
        <p:nvPicPr>
          <p:cNvPr id="4" name="Picture 8" descr="http://www.sbm.temple.edu/press/logos/Centers/small/CIBER_201_4c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5773783"/>
            <a:ext cx="2802466" cy="720635"/>
          </a:xfrm>
          <a:prstGeom prst="rect">
            <a:avLst/>
          </a:prstGeom>
          <a:solidFill>
            <a:srgbClr val="C00000">
              <a:alpha val="4000"/>
            </a:srgbClr>
          </a:solidFill>
        </p:spPr>
      </p:pic>
      <p:pic>
        <p:nvPicPr>
          <p:cNvPr id="5" name="Picture 5" descr="C:\Documents and Settings\juliefes\Local Settings\Temporary Internet Files\Content.IE5\PCR64Z36\MCj0439613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4724400"/>
            <a:ext cx="1723992" cy="189803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2400" y="11430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Clr>
                <a:srgbClr val="FFC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 and Post Travel Abroad Surveys</a:t>
            </a:r>
          </a:p>
          <a:p>
            <a:pPr marL="693738" lvl="1" indent="-236538">
              <a:buClr>
                <a:srgbClr val="FFC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Students</a:t>
            </a:r>
          </a:p>
          <a:p>
            <a:pPr marL="693738" lvl="1" indent="-236538">
              <a:buClr>
                <a:srgbClr val="FFC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Faculty</a:t>
            </a:r>
          </a:p>
          <a:p>
            <a:pPr marL="236538" indent="-236538">
              <a:buClr>
                <a:srgbClr val="FFC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 Program Evaluation</a:t>
            </a:r>
          </a:p>
          <a:p>
            <a:pPr marL="236538" indent="-236538">
              <a:buClr>
                <a:srgbClr val="FFC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Program Evaluation for Business and Community Leaders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209800"/>
            <a:ext cx="9144000" cy="4648200"/>
          </a:xfrm>
          <a:prstGeom prst="rect">
            <a:avLst/>
          </a:prstGeom>
          <a:solidFill>
            <a:srgbClr val="C10435"/>
          </a:solidFill>
          <a:ln>
            <a:solidFill>
              <a:srgbClr val="C104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838200"/>
            <a:ext cx="8610600" cy="1143000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Defining Global Competence</a:t>
            </a:r>
            <a:endParaRPr lang="en-U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496669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Directions in Evaluation:</a:t>
            </a:r>
            <a:endParaRPr lang="en-US" sz="36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8" descr="http://www.sbm.temple.edu/press/logos/Centers/small/CIBER_201_4c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98734" y="228600"/>
            <a:ext cx="2116666" cy="544286"/>
          </a:xfrm>
          <a:prstGeom prst="rect">
            <a:avLst/>
          </a:prstGeom>
          <a:solidFill>
            <a:srgbClr val="C00000">
              <a:alpha val="4000"/>
            </a:srgbClr>
          </a:solidFill>
        </p:spPr>
      </p:pic>
      <p:pic>
        <p:nvPicPr>
          <p:cNvPr id="5" name="Picture 5" descr="C:\Documents and Settings\juliefes\Local Settings\Temporary Internet Files\Content.IE5\PCR64Z36\MCj0439613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3657600"/>
            <a:ext cx="2133600" cy="234899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048000" y="2590800"/>
            <a:ext cx="5791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5938" indent="-515938">
              <a:buClr>
                <a:srgbClr val="FFC000"/>
              </a:buClr>
              <a:buSzPct val="200000"/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Improving our understanding of Temple CIBER’s audience;</a:t>
            </a:r>
          </a:p>
          <a:p>
            <a:pPr marL="515938" indent="-515938">
              <a:buClr>
                <a:srgbClr val="FFC000"/>
              </a:buClr>
              <a:buSzPct val="200000"/>
            </a:pPr>
            <a:endParaRPr lang="en-US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5938" indent="-515938">
              <a:buClr>
                <a:srgbClr val="FFC000"/>
              </a:buClr>
              <a:buSzPct val="200000"/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Creating a definitive measure of global competence.  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10435"/>
          </a:solidFill>
          <a:ln>
            <a:solidFill>
              <a:srgbClr val="C104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5938" indent="-1588">
              <a:buClr>
                <a:srgbClr val="FFC000"/>
              </a:buClr>
              <a:buSzPct val="200000"/>
            </a:pPr>
            <a:endParaRPr lang="en-US" sz="28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515938" indent="-1588">
              <a:buClr>
                <a:srgbClr val="FFC000"/>
              </a:buClr>
              <a:buSzPct val="200000"/>
            </a:pPr>
            <a:endParaRPr lang="en-US" sz="28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515938" indent="-1588">
              <a:buClr>
                <a:srgbClr val="FFC000"/>
              </a:buClr>
              <a:buSzPct val="200000"/>
            </a:pPr>
            <a:endParaRPr lang="en-US" sz="28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228600"/>
            <a:ext cx="8610600" cy="240065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515938" indent="-515938">
              <a:buClr>
                <a:srgbClr val="FFC000"/>
              </a:buClr>
              <a:buSzPct val="200000"/>
            </a:pPr>
            <a:r>
              <a:rPr lang="en-US" sz="5400" b="1" cap="all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Questions?</a:t>
            </a:r>
          </a:p>
          <a:p>
            <a:pPr marL="515938" indent="-515938">
              <a:buClr>
                <a:srgbClr val="FFC000"/>
              </a:buClr>
              <a:buSzPct val="200000"/>
            </a:pPr>
            <a:endParaRPr lang="en-US" sz="36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515938" indent="-515938">
              <a:buClr>
                <a:srgbClr val="FFC000"/>
              </a:buClr>
              <a:buSzPct val="200000"/>
            </a:pPr>
            <a:endParaRPr lang="en-US" sz="36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515938" indent="-515938">
              <a:buClr>
                <a:srgbClr val="FFC000"/>
              </a:buClr>
              <a:buSzPct val="200000"/>
            </a:pPr>
            <a:r>
              <a:rPr lang="en-US" sz="2400" dirty="0" smtClean="0">
                <a:solidFill>
                  <a:schemeClr val="bg1"/>
                </a:solidFill>
              </a:rPr>
              <a:t>juliefes@temple.edu</a:t>
            </a:r>
            <a:r>
              <a:rPr lang="en-US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cap="all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oudy Old Style"/>
                <a:cs typeface="Arial" pitchFamily="34" charset="0"/>
              </a:rPr>
              <a:t>• </a:t>
            </a:r>
            <a:r>
              <a:rPr lang="en-US" sz="2400" dirty="0" smtClean="0">
                <a:solidFill>
                  <a:schemeClr val="bg1"/>
                </a:solidFill>
              </a:rPr>
              <a:t>kcahill@temple.edu </a:t>
            </a:r>
            <a:r>
              <a:rPr lang="en-US" sz="2400" b="1" cap="all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oudy Old Style"/>
                <a:cs typeface="Arial" pitchFamily="34" charset="0"/>
              </a:rPr>
              <a:t>•</a:t>
            </a:r>
            <a:r>
              <a:rPr lang="en-US" sz="2400" dirty="0" smtClean="0">
                <a:solidFill>
                  <a:schemeClr val="bg1"/>
                </a:solidFill>
              </a:rPr>
              <a:t>phatak@temple.edu</a:t>
            </a:r>
            <a:endParaRPr lang="en-US" sz="2400" b="1" cap="all" dirty="0" smtClean="0">
              <a:ln/>
              <a:solidFill>
                <a:schemeClr val="bg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 descr="C:\Documents and Settings\juliefes\Local Settings\Temporary Internet Files\Content.IE5\PCR64Z36\MCj043961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502298"/>
            <a:ext cx="3048000" cy="335570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04800" y="2743200"/>
            <a:ext cx="6781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buClr>
                <a:srgbClr val="FFC000"/>
              </a:buClr>
              <a:buSzPct val="200000"/>
            </a:pP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Temple University </a:t>
            </a:r>
            <a:r>
              <a:rPr lang="en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| </a:t>
            </a:r>
            <a:r>
              <a:rPr lang="en-US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Fox School of Business</a:t>
            </a:r>
          </a:p>
          <a:p>
            <a:pPr marL="1588" indent="-1588">
              <a:buClr>
                <a:srgbClr val="FFC000"/>
              </a:buClr>
              <a:buSzPct val="200000"/>
            </a:pPr>
            <a:r>
              <a:rPr lang="en-US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Center for International Business Education and Research</a:t>
            </a:r>
          </a:p>
          <a:p>
            <a:endParaRPr lang="en-US" sz="2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15 -0.02662 C -0.41875 -0.47037 -0.80034 -0.91389 -0.83385 -0.83611 C -0.8684 -0.75833 -0.38125 0.42963 -0.24149 0.44005 C -0.10173 0.45046 0.10469 -0.75255 0.00434 -0.77338 C -0.096 -0.79398 -0.85069 0.26088 -0.84409 0.3162 C -0.83784 0.37153 -0.09774 -0.38912 0.04289 -0.4419 C 0.18351 -0.49468 0.00712 -0.07361 -3.05556E-6 1.11111E-6 " pathEditMode="relative" rAng="0" ptsTypes="aaaaaaA">
                                      <p:cBhvr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" y="-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981200"/>
          </a:xfrm>
          <a:prstGeom prst="rect">
            <a:avLst/>
          </a:prstGeom>
          <a:solidFill>
            <a:srgbClr val="C10435"/>
          </a:solidFill>
          <a:ln>
            <a:solidFill>
              <a:srgbClr val="C104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6858000" cy="1143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>
              <a:tabLst>
                <a:tab pos="6915150" algn="l"/>
              </a:tabLst>
            </a:pPr>
            <a:r>
              <a:rPr lang="en-US" sz="4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	Stakeholder Driven </a:t>
            </a:r>
            <a:endParaRPr lang="en-US" sz="4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382000" cy="4495800"/>
          </a:xfrm>
        </p:spPr>
        <p:txBody>
          <a:bodyPr>
            <a:normAutofit/>
          </a:bodyPr>
          <a:lstStyle/>
          <a:p>
            <a:pPr>
              <a:buClr>
                <a:srgbClr val="FFC000"/>
              </a:buClr>
              <a:buSzPct val="151000"/>
            </a:pPr>
            <a:r>
              <a:rPr lang="en-US" dirty="0" smtClean="0"/>
              <a:t>Students</a:t>
            </a:r>
          </a:p>
          <a:p>
            <a:pPr>
              <a:buClr>
                <a:srgbClr val="FFC000"/>
              </a:buClr>
              <a:buSzPct val="151000"/>
            </a:pPr>
            <a:r>
              <a:rPr lang="en-US" dirty="0" smtClean="0"/>
              <a:t>Faculty</a:t>
            </a:r>
          </a:p>
          <a:p>
            <a:pPr>
              <a:buClr>
                <a:srgbClr val="FFC000"/>
              </a:buClr>
              <a:buSzPct val="151000"/>
            </a:pPr>
            <a:r>
              <a:rPr lang="en-US" dirty="0" smtClean="0"/>
              <a:t>Administrative Leadership</a:t>
            </a:r>
          </a:p>
          <a:p>
            <a:pPr>
              <a:buClr>
                <a:srgbClr val="FFC000"/>
              </a:buClr>
              <a:buSzPct val="151000"/>
            </a:pPr>
            <a:r>
              <a:rPr lang="en-US" dirty="0" smtClean="0"/>
              <a:t>Temple University Faculty and Administration</a:t>
            </a:r>
          </a:p>
          <a:p>
            <a:pPr>
              <a:buClr>
                <a:srgbClr val="FFC000"/>
              </a:buClr>
              <a:buSzPct val="151000"/>
            </a:pPr>
            <a:r>
              <a:rPr lang="en-US" dirty="0" smtClean="0"/>
              <a:t>Business and Community Leaders</a:t>
            </a:r>
          </a:p>
          <a:p>
            <a:pPr>
              <a:buClr>
                <a:srgbClr val="FFC000"/>
              </a:buClr>
              <a:buSzPct val="151000"/>
            </a:pPr>
            <a:r>
              <a:rPr lang="en-US" dirty="0" smtClean="0"/>
              <a:t>Colleagues working on similar programs at other universities</a:t>
            </a:r>
          </a:p>
          <a:p>
            <a:endParaRPr lang="en-US" dirty="0"/>
          </a:p>
        </p:txBody>
      </p:sp>
      <p:pic>
        <p:nvPicPr>
          <p:cNvPr id="5" name="Picture 8" descr="http://www.sbm.temple.edu/press/logos/Centers/small/CIBER_201_4c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2209800"/>
            <a:ext cx="2209800" cy="568235"/>
          </a:xfrm>
          <a:prstGeom prst="rect">
            <a:avLst/>
          </a:prstGeom>
          <a:solidFill>
            <a:srgbClr val="C00000">
              <a:alpha val="4000"/>
            </a:srgbClr>
          </a:solidFill>
        </p:spPr>
      </p:pic>
      <p:pic>
        <p:nvPicPr>
          <p:cNvPr id="6" name="Picture 5" descr="C:\Documents and Settings\juliefes\Local Settings\Temporary Internet Files\Content.IE5\PCR64Z36\MCj0439613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193621"/>
            <a:ext cx="1447800" cy="159395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1905000"/>
            <a:ext cx="9144000" cy="4953000"/>
          </a:xfrm>
          <a:prstGeom prst="rect">
            <a:avLst/>
          </a:prstGeom>
          <a:solidFill>
            <a:srgbClr val="C10435"/>
          </a:solidFill>
          <a:ln>
            <a:solidFill>
              <a:srgbClr val="C104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9067800" cy="1143000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3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Global Leadership Pyramid</a:t>
            </a:r>
            <a:endParaRPr lang="en-US" sz="3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76200" y="2209800"/>
            <a:ext cx="7010400" cy="4648200"/>
          </a:xfrm>
          <a:prstGeom prst="triangle">
            <a:avLst/>
          </a:prstGeom>
          <a:noFill/>
          <a:ln w="571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133600" y="4114800"/>
            <a:ext cx="2895600" cy="158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38200" y="5867400"/>
            <a:ext cx="5486400" cy="158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38400" y="2961382"/>
            <a:ext cx="228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Global</a:t>
            </a:r>
            <a:b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Leadership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95400" y="4114800"/>
            <a:ext cx="4419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15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Global Competence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Focus on the intersection of</a:t>
            </a:r>
            <a:b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business skills, personality characteristics and the integration </a:t>
            </a:r>
            <a:b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complex thought processes.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5867400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pc="1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Business Skills: </a:t>
            </a:r>
            <a:r>
              <a:rPr lang="en-US" sz="2000" spc="12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Academic/professional skills related to finance, management, economics, marketing, accounting and other business disciplines.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26" name="Picture 8" descr="http://www.sbm.temple.edu/press/logos/Centers/small/CIBER_201_4c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152400"/>
            <a:ext cx="2209800" cy="568235"/>
          </a:xfrm>
          <a:prstGeom prst="rect">
            <a:avLst/>
          </a:prstGeom>
          <a:solidFill>
            <a:srgbClr val="C00000">
              <a:alpha val="4000"/>
            </a:srgbClr>
          </a:solidFill>
        </p:spPr>
      </p:pic>
      <p:pic>
        <p:nvPicPr>
          <p:cNvPr id="27" name="Picture 5" descr="C:\Documents and Settings\juliefes\Local Settings\Temporary Internet Files\Content.IE5\PCR64Z36\MCj0439613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2362200"/>
            <a:ext cx="1398230" cy="153938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867400" y="4267200"/>
            <a:ext cx="312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Transformative Experience</a:t>
            </a:r>
            <a:endParaRPr lang="en-US" sz="32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4"/>
          <p:cNvCxnSpPr>
            <a:stCxn id="8" idx="3"/>
            <a:endCxn id="3" idx="3"/>
          </p:cNvCxnSpPr>
          <p:nvPr/>
        </p:nvCxnSpPr>
        <p:spPr>
          <a:xfrm flipV="1">
            <a:off x="3124200" y="4389623"/>
            <a:ext cx="835657" cy="684761"/>
          </a:xfrm>
          <a:prstGeom prst="bentConnector2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3619500" y="2438400"/>
            <a:ext cx="2324100" cy="2286000"/>
          </a:xfrm>
          <a:prstGeom prst="ellipse">
            <a:avLst/>
          </a:prstGeom>
          <a:solidFill>
            <a:srgbClr val="C10435"/>
          </a:solidFill>
          <a:ln>
            <a:solidFill>
              <a:srgbClr val="C10435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w="190500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52850" y="2932093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Global Competence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219200"/>
            <a:ext cx="3048000" cy="1231106"/>
          </a:xfrm>
          <a:prstGeom prst="rect">
            <a:avLst/>
          </a:prstGeom>
          <a:solidFill>
            <a:srgbClr val="FFCC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International Exposure</a:t>
            </a:r>
          </a:p>
          <a:p>
            <a:pPr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Diversity of experience</a:t>
            </a:r>
          </a:p>
          <a:p>
            <a:pPr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Live, study, work abroad</a:t>
            </a:r>
          </a:p>
          <a:p>
            <a:pPr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Travel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29400" y="1295400"/>
            <a:ext cx="2133600" cy="2154436"/>
          </a:xfrm>
          <a:prstGeom prst="rect">
            <a:avLst/>
          </a:prstGeom>
          <a:solidFill>
            <a:srgbClr val="FFCC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3">
                    <a:lumMod val="50000"/>
                  </a:schemeClr>
                </a:solidFill>
              </a:rPr>
              <a:t>Emotional </a:t>
            </a:r>
            <a:br>
              <a:rPr lang="en-US" sz="2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2200" b="1" dirty="0" smtClean="0">
                <a:solidFill>
                  <a:schemeClr val="accent3">
                    <a:lumMod val="50000"/>
                  </a:schemeClr>
                </a:solidFill>
              </a:rPr>
              <a:t>Intelligence</a:t>
            </a:r>
          </a:p>
          <a:p>
            <a:pPr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Culturally aware</a:t>
            </a:r>
          </a:p>
          <a:p>
            <a:pPr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Curious</a:t>
            </a:r>
          </a:p>
          <a:p>
            <a:pPr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Empathetic</a:t>
            </a:r>
          </a:p>
          <a:p>
            <a:pPr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Non - judgmental</a:t>
            </a:r>
          </a:p>
          <a:p>
            <a:pPr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Open minded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4252317"/>
            <a:ext cx="2895600" cy="1538883"/>
          </a:xfrm>
          <a:prstGeom prst="rect">
            <a:avLst/>
          </a:prstGeom>
          <a:solidFill>
            <a:srgbClr val="FFCC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3">
                    <a:lumMod val="50000"/>
                  </a:schemeClr>
                </a:solidFill>
              </a:rPr>
              <a:t>Communications Skills</a:t>
            </a:r>
          </a:p>
          <a:p>
            <a:pPr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Foreign language</a:t>
            </a:r>
          </a:p>
          <a:p>
            <a:pPr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Inter-cultural</a:t>
            </a:r>
          </a:p>
          <a:p>
            <a:pPr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Non-verbal</a:t>
            </a:r>
          </a:p>
          <a:p>
            <a:pPr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Verbal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443168"/>
            <a:ext cx="2819400" cy="3262432"/>
          </a:xfrm>
          <a:prstGeom prst="rect">
            <a:avLst/>
          </a:prstGeom>
          <a:solidFill>
            <a:srgbClr val="FFCC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3">
                    <a:lumMod val="50000"/>
                  </a:schemeClr>
                </a:solidFill>
              </a:rPr>
              <a:t>Awareness of a </a:t>
            </a:r>
            <a:br>
              <a:rPr lang="en-US" sz="2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2200" b="1" dirty="0" smtClean="0">
                <a:solidFill>
                  <a:schemeClr val="accent3">
                    <a:lumMod val="50000"/>
                  </a:schemeClr>
                </a:solidFill>
              </a:rPr>
              <a:t>Greater World</a:t>
            </a:r>
          </a:p>
          <a:p>
            <a:pPr marL="114300" indent="-114300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Appreciation of how the U.S. fits into world</a:t>
            </a:r>
          </a:p>
          <a:p>
            <a:pPr marL="114300" indent="-114300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Global connectedness to people and issues</a:t>
            </a:r>
          </a:p>
          <a:p>
            <a:pPr marL="114300" indent="-114300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Knowledge of globalization</a:t>
            </a:r>
          </a:p>
          <a:p>
            <a:pPr marL="114300" indent="-114300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Mastery of subject area curriculum</a:t>
            </a:r>
          </a:p>
          <a:p>
            <a:pPr marL="114300" indent="-114300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Understanding world history, politics, religion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76200" y="152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Defining Global Competence</a:t>
            </a:r>
            <a:endParaRPr lang="en-U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</a:endParaRPr>
          </a:p>
        </p:txBody>
      </p:sp>
      <p:cxnSp>
        <p:nvCxnSpPr>
          <p:cNvPr id="11" name="Shape 10"/>
          <p:cNvCxnSpPr>
            <a:stCxn id="5" idx="2"/>
          </p:cNvCxnSpPr>
          <p:nvPr/>
        </p:nvCxnSpPr>
        <p:spPr>
          <a:xfrm rot="16200000" flipH="1">
            <a:off x="2596753" y="2063353"/>
            <a:ext cx="673894" cy="1447800"/>
          </a:xfrm>
          <a:prstGeom prst="bentConnector2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7" idx="1"/>
            <a:endCxn id="3" idx="5"/>
          </p:cNvCxnSpPr>
          <p:nvPr/>
        </p:nvCxnSpPr>
        <p:spPr>
          <a:xfrm rot="10800000">
            <a:off x="5603244" y="4389623"/>
            <a:ext cx="264157" cy="632136"/>
          </a:xfrm>
          <a:prstGeom prst="bentConnector2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stCxn id="6" idx="1"/>
            <a:endCxn id="3" idx="7"/>
          </p:cNvCxnSpPr>
          <p:nvPr/>
        </p:nvCxnSpPr>
        <p:spPr>
          <a:xfrm rot="10800000" flipV="1">
            <a:off x="5603244" y="2372617"/>
            <a:ext cx="1026157" cy="400559"/>
          </a:xfrm>
          <a:prstGeom prst="bentConnector2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8" descr="http://www.sbm.temple.edu/press/logos/Centers/small/CIBER_201_4c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6213565"/>
            <a:ext cx="2209800" cy="568235"/>
          </a:xfrm>
          <a:prstGeom prst="rect">
            <a:avLst/>
          </a:prstGeom>
          <a:solidFill>
            <a:srgbClr val="C00000">
              <a:alpha val="4000"/>
            </a:srgbClr>
          </a:solidFill>
        </p:spPr>
      </p:pic>
      <p:pic>
        <p:nvPicPr>
          <p:cNvPr id="36" name="Picture 5" descr="C:\Documents and Settings\juliefes\Local Settings\Temporary Internet Files\Content.IE5\PCR64Z36\MCj0439613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14098" y="152400"/>
            <a:ext cx="553702" cy="609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500"/>
                            </p:stCondLst>
                            <p:childTnLst>
                              <p:par>
                                <p:cTn id="4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6" dur="5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9144000" cy="2971800"/>
          </a:xfrm>
          <a:prstGeom prst="rect">
            <a:avLst/>
          </a:prstGeom>
          <a:solidFill>
            <a:srgbClr val="C10435"/>
          </a:solidFill>
          <a:ln>
            <a:solidFill>
              <a:srgbClr val="C104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" y="76200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The Global Competence Metrics</a:t>
            </a:r>
            <a:endParaRPr lang="en-US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Picture 8" descr="http://www.sbm.temple.edu/press/logos/Centers/small/CIBER_201_4c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3361508"/>
            <a:ext cx="1447800" cy="372292"/>
          </a:xfrm>
          <a:prstGeom prst="rect">
            <a:avLst/>
          </a:prstGeom>
          <a:solidFill>
            <a:srgbClr val="C00000">
              <a:alpha val="4000"/>
            </a:srgbClr>
          </a:solidFill>
        </p:spPr>
      </p:pic>
      <p:pic>
        <p:nvPicPr>
          <p:cNvPr id="5" name="Picture 5" descr="C:\Documents and Settings\juliefes\Local Settings\Temporary Internet Files\Content.IE5\PCR64Z36\MCj0439613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01008" y="5562600"/>
            <a:ext cx="1190592" cy="131078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914400"/>
            <a:ext cx="7467600" cy="5867400"/>
          </a:xfrm>
          <a:prstGeom prst="rect">
            <a:avLst/>
          </a:prstGeom>
          <a:solidFill>
            <a:srgbClr val="C10435"/>
          </a:solidFill>
          <a:ln>
            <a:solidFill>
              <a:srgbClr val="C104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914400"/>
            <a:ext cx="9144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Questions:</a:t>
            </a:r>
          </a:p>
          <a:p>
            <a:pPr marL="457200" indent="-457200">
              <a:buClr>
                <a:srgbClr val="FFC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Language ability</a:t>
            </a:r>
          </a:p>
          <a:p>
            <a:pPr marL="457200" indent="-457200">
              <a:buClr>
                <a:srgbClr val="FFC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Travel abroad experience</a:t>
            </a:r>
          </a:p>
          <a:p>
            <a:pPr marL="457200" indent="-457200">
              <a:buClr>
                <a:srgbClr val="FFC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Understanding of host country </a:t>
            </a:r>
            <a:b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business practice</a:t>
            </a:r>
          </a:p>
          <a:p>
            <a:pPr marL="457200" indent="-457200">
              <a:buClr>
                <a:srgbClr val="FFC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Understanding of host country </a:t>
            </a:r>
            <a:b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cultural attributes – history, politics, geography, current events, religion, food,  dress</a:t>
            </a:r>
          </a:p>
          <a:p>
            <a:pPr marL="457200" indent="-457200">
              <a:buClr>
                <a:srgbClr val="FFC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Understanding of globalization and its effects</a:t>
            </a:r>
          </a:p>
          <a:p>
            <a:pPr marL="457200" indent="-457200">
              <a:buClr>
                <a:srgbClr val="FFC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Comfort level within a </a:t>
            </a:r>
            <a:r>
              <a:rPr lang="en-US" sz="3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different </a:t>
            </a:r>
            <a:br>
              <a:rPr lang="en-US" sz="3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environment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981200"/>
          </a:xfrm>
          <a:prstGeom prst="rect">
            <a:avLst/>
          </a:prstGeom>
          <a:solidFill>
            <a:srgbClr val="C10435"/>
          </a:solidFill>
          <a:ln>
            <a:solidFill>
              <a:srgbClr val="C104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81000"/>
            <a:ext cx="6858000" cy="1143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>
              <a:tabLst>
                <a:tab pos="6915150" algn="l"/>
              </a:tabLst>
            </a:pPr>
            <a:r>
              <a:rPr lang="en-US" sz="4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	Sample Questions</a:t>
            </a:r>
            <a:endParaRPr lang="en-US" sz="4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610600" cy="3581400"/>
          </a:xfrm>
        </p:spPr>
        <p:txBody>
          <a:bodyPr>
            <a:noAutofit/>
          </a:bodyPr>
          <a:lstStyle/>
          <a:p>
            <a:pPr>
              <a:buClr>
                <a:srgbClr val="FFC000"/>
              </a:buClr>
              <a:buNone/>
            </a:pPr>
            <a:r>
              <a:rPr lang="en-US" b="1" dirty="0" smtClean="0"/>
              <a:t>5-Point Scale</a:t>
            </a:r>
            <a:endParaRPr lang="en-US" sz="2800" b="1" dirty="0" smtClean="0"/>
          </a:p>
          <a:p>
            <a:pPr>
              <a:buClr>
                <a:srgbClr val="FFC000"/>
              </a:buClr>
            </a:pPr>
            <a:r>
              <a:rPr lang="en-US" sz="2800" dirty="0" smtClean="0"/>
              <a:t>I am interested in world history.</a:t>
            </a:r>
          </a:p>
          <a:p>
            <a:pPr>
              <a:buClr>
                <a:srgbClr val="FFC000"/>
              </a:buClr>
            </a:pPr>
            <a:r>
              <a:rPr lang="en-US" sz="2800" dirty="0" smtClean="0"/>
              <a:t>I am interested in learning more about my own culture.</a:t>
            </a:r>
          </a:p>
          <a:p>
            <a:pPr>
              <a:buClr>
                <a:srgbClr val="FFC000"/>
              </a:buClr>
            </a:pPr>
            <a:r>
              <a:rPr lang="en-US" sz="2800" dirty="0" smtClean="0"/>
              <a:t>I am curious about global current events.</a:t>
            </a:r>
          </a:p>
          <a:p>
            <a:pPr>
              <a:buClr>
                <a:srgbClr val="FFC000"/>
              </a:buClr>
            </a:pPr>
            <a:r>
              <a:rPr lang="en-US" sz="2800" dirty="0" smtClean="0"/>
              <a:t>I am comfortable interacting with people from other cultures.</a:t>
            </a:r>
          </a:p>
          <a:p>
            <a:pPr>
              <a:buClr>
                <a:srgbClr val="FFC000"/>
              </a:buClr>
            </a:pPr>
            <a:r>
              <a:rPr lang="en-US" sz="2800" dirty="0" smtClean="0"/>
              <a:t>I understand the economics of globalization.</a:t>
            </a:r>
          </a:p>
        </p:txBody>
      </p:sp>
      <p:pic>
        <p:nvPicPr>
          <p:cNvPr id="5" name="Picture 8" descr="http://www.sbm.temple.edu/press/logos/Centers/small/CIBER_201_4c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6193972"/>
            <a:ext cx="1828800" cy="470263"/>
          </a:xfrm>
          <a:prstGeom prst="rect">
            <a:avLst/>
          </a:prstGeom>
          <a:solidFill>
            <a:srgbClr val="C00000">
              <a:alpha val="4000"/>
            </a:srgbClr>
          </a:solidFill>
        </p:spPr>
      </p:pic>
      <p:pic>
        <p:nvPicPr>
          <p:cNvPr id="6" name="Picture 5" descr="C:\Documents and Settings\juliefes\Local Settings\Temporary Internet Files\Content.IE5\PCR64Z36\MCj0439613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304800"/>
            <a:ext cx="1447800" cy="159395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981200"/>
          </a:xfrm>
          <a:prstGeom prst="rect">
            <a:avLst/>
          </a:prstGeom>
          <a:solidFill>
            <a:srgbClr val="C10435"/>
          </a:solidFill>
          <a:ln>
            <a:solidFill>
              <a:srgbClr val="C104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6858000" cy="1143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>
              <a:tabLst>
                <a:tab pos="6915150" algn="l"/>
              </a:tabLst>
            </a:pPr>
            <a:r>
              <a:rPr lang="en-US" sz="4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	More Questions</a:t>
            </a:r>
            <a:endParaRPr lang="en-US" sz="4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610600" cy="3429000"/>
          </a:xfrm>
        </p:spPr>
        <p:txBody>
          <a:bodyPr>
            <a:noAutofit/>
          </a:bodyPr>
          <a:lstStyle/>
          <a:p>
            <a:pPr>
              <a:buClr>
                <a:srgbClr val="FFC000"/>
              </a:buClr>
              <a:buNone/>
            </a:pPr>
            <a:r>
              <a:rPr lang="en-US" b="1" dirty="0" smtClean="0"/>
              <a:t>5-Point Scale</a:t>
            </a:r>
            <a:endParaRPr lang="en-US" sz="2800" b="1" dirty="0" smtClean="0"/>
          </a:p>
          <a:p>
            <a:pPr>
              <a:buClr>
                <a:srgbClr val="FFC000"/>
              </a:buClr>
            </a:pPr>
            <a:r>
              <a:rPr lang="en-US" sz="2800" dirty="0" smtClean="0"/>
              <a:t>Multinational organizations should be concerned with </a:t>
            </a:r>
            <a:r>
              <a:rPr lang="en-US" sz="2800" smtClean="0"/>
              <a:t>global poverty.</a:t>
            </a:r>
            <a:endParaRPr lang="en-US" sz="2800" dirty="0" smtClean="0"/>
          </a:p>
          <a:p>
            <a:pPr>
              <a:buClr>
                <a:srgbClr val="FFC000"/>
              </a:buClr>
            </a:pPr>
            <a:r>
              <a:rPr lang="en-US" sz="2800" dirty="0" smtClean="0"/>
              <a:t>I am comfortable visiting a new country.</a:t>
            </a:r>
          </a:p>
          <a:p>
            <a:pPr>
              <a:buClr>
                <a:srgbClr val="FFC000"/>
              </a:buClr>
            </a:pPr>
            <a:r>
              <a:rPr lang="en-US" sz="2800" dirty="0" smtClean="0"/>
              <a:t>I understand the implications of global poverty.</a:t>
            </a:r>
          </a:p>
          <a:p>
            <a:pPr>
              <a:buClr>
                <a:srgbClr val="FFC000"/>
              </a:buClr>
            </a:pPr>
            <a:r>
              <a:rPr lang="en-US" sz="2800" dirty="0" smtClean="0"/>
              <a:t>I believe global business practice impacts my home country.</a:t>
            </a:r>
          </a:p>
        </p:txBody>
      </p:sp>
      <p:pic>
        <p:nvPicPr>
          <p:cNvPr id="5" name="Picture 8" descr="http://www.sbm.temple.edu/press/logos/Centers/small/CIBER_201_4c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4067" y="6096000"/>
            <a:ext cx="2125133" cy="546463"/>
          </a:xfrm>
          <a:prstGeom prst="rect">
            <a:avLst/>
          </a:prstGeom>
          <a:solidFill>
            <a:srgbClr val="C00000">
              <a:alpha val="4000"/>
            </a:srgbClr>
          </a:solidFill>
        </p:spPr>
      </p:pic>
      <p:pic>
        <p:nvPicPr>
          <p:cNvPr id="6" name="Picture 5" descr="C:\Documents and Settings\juliefes\Local Settings\Temporary Internet Files\Content.IE5\PCR64Z36\MCj0439613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304800"/>
            <a:ext cx="1447800" cy="159395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http://www.sbm.temple.edu/press/logos/Centers/small/CIBER_201_4c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2667" y="762000"/>
            <a:ext cx="2125133" cy="546463"/>
          </a:xfrm>
          <a:prstGeom prst="rect">
            <a:avLst/>
          </a:prstGeom>
          <a:solidFill>
            <a:srgbClr val="C00000">
              <a:alpha val="4000"/>
            </a:srgbClr>
          </a:solidFill>
        </p:spPr>
      </p:pic>
      <p:sp>
        <p:nvSpPr>
          <p:cNvPr id="4" name="Rectangle 3"/>
          <p:cNvSpPr/>
          <p:nvPr/>
        </p:nvSpPr>
        <p:spPr>
          <a:xfrm>
            <a:off x="152400" y="1143000"/>
            <a:ext cx="8686800" cy="4933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200"/>
              </a:spcAft>
              <a:tabLst>
                <a:tab pos="3429000" algn="l"/>
              </a:tabLst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How comfortable will you be with the following? </a:t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(5-Point Scale)</a:t>
            </a:r>
            <a:endParaRPr lang="en-US" sz="24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339725" indent="-339725">
              <a:lnSpc>
                <a:spcPct val="115000"/>
              </a:lnSpc>
              <a:spcAft>
                <a:spcPts val="200"/>
              </a:spcAft>
              <a:buClr>
                <a:srgbClr val="FFC000"/>
              </a:buClr>
              <a:buFont typeface="Arial" pitchFamily="34" charset="0"/>
              <a:buChar char="•"/>
              <a:tabLst>
                <a:tab pos="3429000" algn="l"/>
              </a:tabLst>
            </a:pP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Getting around the city in which you will be studying.</a:t>
            </a:r>
          </a:p>
          <a:p>
            <a:pPr marL="339725" indent="-339725">
              <a:lnSpc>
                <a:spcPct val="115000"/>
              </a:lnSpc>
              <a:spcAft>
                <a:spcPts val="200"/>
              </a:spcAft>
              <a:buClr>
                <a:srgbClr val="FFC000"/>
              </a:buClr>
              <a:buFont typeface="Arial" pitchFamily="34" charset="0"/>
              <a:buChar char="•"/>
              <a:tabLst>
                <a:tab pos="3429000" algn="l"/>
              </a:tabLst>
            </a:pP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The local food.</a:t>
            </a:r>
          </a:p>
          <a:p>
            <a:pPr marL="339725" indent="-339725">
              <a:lnSpc>
                <a:spcPct val="115000"/>
              </a:lnSpc>
              <a:spcAft>
                <a:spcPts val="200"/>
              </a:spcAft>
              <a:buClr>
                <a:srgbClr val="FFC000"/>
              </a:buClr>
              <a:buFont typeface="Arial" pitchFamily="34" charset="0"/>
              <a:buChar char="•"/>
              <a:tabLst>
                <a:tab pos="3429000" algn="l"/>
              </a:tabLst>
            </a:pP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Interacting with local merchants.</a:t>
            </a:r>
          </a:p>
          <a:p>
            <a:pPr marL="339725" indent="-339725">
              <a:lnSpc>
                <a:spcPct val="115000"/>
              </a:lnSpc>
              <a:spcAft>
                <a:spcPts val="200"/>
              </a:spcAft>
              <a:buClr>
                <a:srgbClr val="FFC000"/>
              </a:buClr>
              <a:buFont typeface="Arial" pitchFamily="34" charset="0"/>
              <a:buChar char="•"/>
              <a:tabLst>
                <a:tab pos="3429000" algn="l"/>
              </a:tabLst>
            </a:pP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Meeting new people.</a:t>
            </a:r>
          </a:p>
          <a:p>
            <a:pPr marL="339725" indent="-339725">
              <a:lnSpc>
                <a:spcPct val="115000"/>
              </a:lnSpc>
              <a:spcAft>
                <a:spcPts val="200"/>
              </a:spcAft>
              <a:buClr>
                <a:srgbClr val="FFC000"/>
              </a:buClr>
              <a:buFont typeface="Arial" pitchFamily="34" charset="0"/>
              <a:buChar char="•"/>
              <a:tabLst>
                <a:tab pos="3429000" algn="l"/>
              </a:tabLst>
            </a:pP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Encountering  poverty in your host country.</a:t>
            </a:r>
          </a:p>
          <a:p>
            <a:pPr marL="339725" indent="-339725">
              <a:lnSpc>
                <a:spcPct val="115000"/>
              </a:lnSpc>
              <a:spcAft>
                <a:spcPts val="200"/>
              </a:spcAft>
              <a:buClr>
                <a:srgbClr val="FFC000"/>
              </a:buClr>
              <a:buFont typeface="Arial" pitchFamily="34" charset="0"/>
              <a:buChar char="•"/>
              <a:tabLst>
                <a:tab pos="3429000" algn="l"/>
              </a:tabLst>
            </a:pP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Visiting a highly populated city.</a:t>
            </a:r>
          </a:p>
          <a:p>
            <a:pPr marL="339725" indent="-339725">
              <a:lnSpc>
                <a:spcPct val="115000"/>
              </a:lnSpc>
              <a:spcAft>
                <a:spcPts val="200"/>
              </a:spcAft>
              <a:buClr>
                <a:srgbClr val="FFC000"/>
              </a:buClr>
              <a:buFont typeface="Arial" pitchFamily="34" charset="0"/>
              <a:buChar char="•"/>
              <a:tabLst>
                <a:tab pos="3429000" algn="l"/>
              </a:tabLst>
            </a:pP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Collaborating with people from a different country.</a:t>
            </a:r>
          </a:p>
          <a:p>
            <a:pPr marL="339725" indent="-339725">
              <a:lnSpc>
                <a:spcPct val="115000"/>
              </a:lnSpc>
              <a:spcAft>
                <a:spcPts val="200"/>
              </a:spcAft>
              <a:buClr>
                <a:srgbClr val="FFC000"/>
              </a:buClr>
              <a:buFont typeface="Arial" pitchFamily="34" charset="0"/>
              <a:buChar char="•"/>
              <a:tabLst>
                <a:tab pos="3429000" algn="l"/>
              </a:tabLst>
            </a:pP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Overall cultural differences between your home country and host country.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867400"/>
            <a:ext cx="9144000" cy="990600"/>
          </a:xfrm>
          <a:prstGeom prst="rect">
            <a:avLst/>
          </a:prstGeom>
          <a:solidFill>
            <a:srgbClr val="C10435"/>
          </a:solidFill>
          <a:ln>
            <a:solidFill>
              <a:srgbClr val="C104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C:\Documents and Settings\juliefes\Local Settings\Temporary Internet Files\Content.IE5\PCR64Z36\MCj0439613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4800" y="5607304"/>
            <a:ext cx="1066800" cy="117449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6200" y="1524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More Questions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304800"/>
            <a:ext cx="65532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A  Few More Questions</a:t>
            </a:r>
            <a:endParaRPr lang="en-US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676400" cy="6858000"/>
          </a:xfrm>
          <a:prstGeom prst="rect">
            <a:avLst/>
          </a:prstGeom>
          <a:solidFill>
            <a:srgbClr val="C10435"/>
          </a:solidFill>
          <a:ln>
            <a:solidFill>
              <a:srgbClr val="C104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8" descr="http://www.sbm.temple.edu/press/logos/Centers/small/CIBER_201_4c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6172200"/>
            <a:ext cx="1828800" cy="470263"/>
          </a:xfrm>
          <a:prstGeom prst="rect">
            <a:avLst/>
          </a:prstGeom>
          <a:solidFill>
            <a:srgbClr val="C00000">
              <a:alpha val="4000"/>
            </a:srgbClr>
          </a:solidFill>
        </p:spPr>
      </p:pic>
      <p:pic>
        <p:nvPicPr>
          <p:cNvPr id="4" name="Picture 3" descr="C:\Documents and Settings\juliefes\Local Settings\Temporary Internet Files\Content.IE5\PCR64Z36\MCj0439613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5181600"/>
            <a:ext cx="1295400" cy="142617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90600" y="297359"/>
            <a:ext cx="65532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A</a:t>
            </a:r>
            <a:endParaRPr lang="en-US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1752600" y="1219200"/>
            <a:ext cx="73914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34950" marR="0" lvl="0" indent="-234950" algn="l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>
                <a:srgbClr val="FFC000"/>
              </a:buClr>
              <a:buSzTx/>
              <a:buFontTx/>
              <a:buChar char="•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How much do you know about the culture of your host country?  </a:t>
            </a:r>
          </a:p>
          <a:p>
            <a:pPr marL="234950" indent="-234950" fontAlgn="base">
              <a:spcBef>
                <a:spcPts val="600"/>
              </a:spcBef>
              <a:spcAft>
                <a:spcPct val="0"/>
              </a:spcAft>
              <a:buClr>
                <a:srgbClr val="FFC000"/>
              </a:buClr>
              <a:buFontTx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How comfortable are you working with people from other cultures?</a:t>
            </a:r>
          </a:p>
          <a:p>
            <a:pPr marL="234950" indent="-234950" fontAlgn="base">
              <a:spcBef>
                <a:spcPts val="600"/>
              </a:spcBef>
              <a:spcAft>
                <a:spcPct val="0"/>
              </a:spcAft>
              <a:buClr>
                <a:srgbClr val="FFC000"/>
              </a:buClr>
              <a:buFontTx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How much do you know about international business practice in general? </a:t>
            </a:r>
          </a:p>
          <a:p>
            <a:pPr marL="234950" indent="-234950" fontAlgn="base">
              <a:spcBef>
                <a:spcPts val="600"/>
              </a:spcBef>
              <a:spcAft>
                <a:spcPct val="0"/>
              </a:spcAft>
              <a:buClr>
                <a:srgbClr val="FFC000"/>
              </a:buClr>
              <a:buFontTx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How much do you know about the business practices in your host country?</a:t>
            </a:r>
          </a:p>
          <a:p>
            <a:pPr marL="234950" indent="-234950" fontAlgn="base">
              <a:spcBef>
                <a:spcPts val="600"/>
              </a:spcBef>
              <a:spcAft>
                <a:spcPct val="0"/>
              </a:spcAft>
              <a:buClr>
                <a:srgbClr val="FFC000"/>
              </a:buClr>
              <a:buFontTx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How confident are you in your ability to interact within the international business community? </a:t>
            </a:r>
          </a:p>
          <a:p>
            <a:pPr marL="234950" indent="-234950" fontAlgn="base">
              <a:spcBef>
                <a:spcPts val="600"/>
              </a:spcBef>
              <a:spcAft>
                <a:spcPct val="0"/>
              </a:spcAft>
              <a:buClr>
                <a:srgbClr val="FFC000"/>
              </a:buClr>
              <a:buFontTx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When you are interacting with people from different countries and cultures, can you adapt to new situations? </a:t>
            </a:r>
          </a:p>
          <a:p>
            <a:pPr marL="234950" indent="-234950" fontAlgn="base">
              <a:spcBef>
                <a:spcPts val="600"/>
              </a:spcBef>
              <a:spcAft>
                <a:spcPct val="0"/>
              </a:spcAft>
              <a:buClr>
                <a:srgbClr val="FFC000"/>
              </a:buClr>
              <a:buFontTx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How important is speaking another language?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53200" y="60960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10 – Point Scale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julie green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4C7200"/>
      </a:accent1>
      <a:accent2>
        <a:srgbClr val="FCD908"/>
      </a:accent2>
      <a:accent3>
        <a:srgbClr val="AAA696"/>
      </a:accent3>
      <a:accent4>
        <a:srgbClr val="4F81BD"/>
      </a:accent4>
      <a:accent5>
        <a:srgbClr val="1F497D"/>
      </a:accent5>
      <a:accent6>
        <a:srgbClr val="C41E3A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2037</TotalTime>
  <Words>383</Words>
  <Application>Microsoft Office PowerPoint</Application>
  <PresentationFormat>On-screen Show (4:3)</PresentationFormat>
  <Paragraphs>113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Defining Global Competence: Finding the right metrics </vt:lpstr>
      <vt:lpstr> Stakeholder Driven </vt:lpstr>
      <vt:lpstr>Global Leadership Pyramid</vt:lpstr>
      <vt:lpstr>Slide 4</vt:lpstr>
      <vt:lpstr>Slide 5</vt:lpstr>
      <vt:lpstr> Sample Questions</vt:lpstr>
      <vt:lpstr> More Questions</vt:lpstr>
      <vt:lpstr>Slide 8</vt:lpstr>
      <vt:lpstr>Slide 9</vt:lpstr>
      <vt:lpstr>The Global Competence Surveys</vt:lpstr>
      <vt:lpstr>Defining Global Competence</vt:lpstr>
      <vt:lpstr>Slide 12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Defining Global Competence:</dc:title>
  <dc:creator>Julie Fesenmaier</dc:creator>
  <cp:lastModifiedBy>Julie Fesenmaier</cp:lastModifiedBy>
  <cp:revision>201</cp:revision>
  <dcterms:created xsi:type="dcterms:W3CDTF">2009-03-10T19:41:16Z</dcterms:created>
  <dcterms:modified xsi:type="dcterms:W3CDTF">2009-04-13T16:48:18Z</dcterms:modified>
</cp:coreProperties>
</file>